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9" r:id="rId3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E89A"/>
    <a:srgbClr val="A1E3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83" d="100"/>
          <a:sy n="83" d="100"/>
        </p:scale>
        <p:origin x="800" y="5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9870" y="-49660"/>
            <a:ext cx="9213870" cy="519316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21443409">
            <a:off x="5245183" y="1748659"/>
            <a:ext cx="3557086" cy="1406426"/>
          </a:xfrm>
        </p:spPr>
        <p:txBody>
          <a:bodyPr>
            <a:noAutofit/>
          </a:bodyPr>
          <a:lstStyle>
            <a:lvl1pPr>
              <a:defRPr sz="3600">
                <a:latin typeface="Nandos Hand Alt Regular"/>
                <a:cs typeface="Nandos Hand Alt Regular"/>
              </a:defRPr>
            </a:lvl1pPr>
          </a:lstStyle>
          <a:p>
            <a:r>
              <a:rPr lang="x-none" dirty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AEE44-1688-9145-AB24-5A712D24E7A4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6E39F-93C7-464A-9782-9B0E7BEDB7B7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17354 Nando's UK Training Brochure_PPT-08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3287" y="3177957"/>
            <a:ext cx="1710817" cy="114770"/>
          </a:xfrm>
          <a:prstGeom prst="rect">
            <a:avLst/>
          </a:prstGeom>
        </p:spPr>
      </p:pic>
      <p:pic>
        <p:nvPicPr>
          <p:cNvPr id="9" name="Picture 8" descr="17354 Nando's UK Training Brochure_PPT-08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6157812" y="1668402"/>
            <a:ext cx="1710817" cy="114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7359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4719"/>
            <a:ext cx="9213870" cy="519316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21443409">
            <a:off x="253651" y="992826"/>
            <a:ext cx="3110157" cy="1102519"/>
          </a:xfrm>
        </p:spPr>
        <p:txBody>
          <a:bodyPr>
            <a:normAutofit/>
          </a:bodyPr>
          <a:lstStyle>
            <a:lvl1pPr>
              <a:defRPr sz="2800">
                <a:latin typeface="Nandos Hand Alt Regular"/>
                <a:cs typeface="Nandos Hand Alt Regular"/>
              </a:defRPr>
            </a:lvl1pPr>
          </a:lstStyle>
          <a:p>
            <a:r>
              <a:rPr lang="x-none" dirty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2052" y="2323145"/>
            <a:ext cx="8214747" cy="2444118"/>
          </a:xfrm>
        </p:spPr>
        <p:txBody>
          <a:bodyPr>
            <a:normAutofit/>
          </a:bodyPr>
          <a:lstStyle>
            <a:lvl1pPr marL="0" indent="0" algn="l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dirty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AEE44-1688-9145-AB24-5A712D24E7A4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6E39F-93C7-464A-9782-9B0E7BEDB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813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4719"/>
            <a:ext cx="9213870" cy="519316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21443409">
            <a:off x="-125580" y="397674"/>
            <a:ext cx="3110157" cy="1102519"/>
          </a:xfrm>
        </p:spPr>
        <p:txBody>
          <a:bodyPr>
            <a:normAutofit/>
          </a:bodyPr>
          <a:lstStyle>
            <a:lvl1pPr>
              <a:defRPr sz="2800">
                <a:latin typeface="Nandos Hand Alt Regular"/>
                <a:cs typeface="Nandos Hand Alt Regular"/>
              </a:defRPr>
            </a:lvl1pPr>
          </a:lstStyle>
          <a:p>
            <a:r>
              <a:rPr lang="x-none" dirty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2052" y="2323145"/>
            <a:ext cx="8214747" cy="2444118"/>
          </a:xfrm>
        </p:spPr>
        <p:txBody>
          <a:bodyPr>
            <a:normAutofit/>
          </a:bodyPr>
          <a:lstStyle>
            <a:lvl1pPr marL="0" indent="0" algn="l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dirty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AEE44-1688-9145-AB24-5A712D24E7A4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6E39F-93C7-464A-9782-9B0E7BEDB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971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5AEE44-1688-9145-AB24-5A712D24E7A4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26E39F-93C7-464A-9782-9B0E7BEDB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531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21194588">
            <a:off x="-320000" y="129633"/>
            <a:ext cx="6654278" cy="1102519"/>
          </a:xfrm>
        </p:spPr>
        <p:txBody>
          <a:bodyPr>
            <a:normAutofit/>
          </a:bodyPr>
          <a:lstStyle/>
          <a:p>
            <a:r>
              <a:rPr lang="en-GB" u="sng" dirty="0"/>
              <a:t>Out with the OLD and in with the NEW</a:t>
            </a:r>
            <a:br>
              <a:rPr lang="en-GB" dirty="0"/>
            </a:br>
            <a:r>
              <a:rPr lang="en-GB" sz="2700" dirty="0"/>
              <a:t>Information about your old Payslip </a:t>
            </a:r>
          </a:p>
        </p:txBody>
      </p:sp>
      <p:pic>
        <p:nvPicPr>
          <p:cNvPr id="10" name="Picture 9" descr="A picture containing drawing&#10;&#10;Description automatically generated">
            <a:extLst>
              <a:ext uri="{FF2B5EF4-FFF2-40B4-BE49-F238E27FC236}">
                <a16:creationId xmlns:a16="http://schemas.microsoft.com/office/drawing/2014/main" id="{0F945C2F-FAB7-4CC4-808C-FC77593F653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7105" r="40706" b="29156"/>
          <a:stretch/>
        </p:blipFill>
        <p:spPr>
          <a:xfrm>
            <a:off x="50104" y="3946712"/>
            <a:ext cx="685074" cy="1109737"/>
          </a:xfrm>
          <a:prstGeom prst="rect">
            <a:avLst/>
          </a:prstGeom>
        </p:spPr>
      </p:pic>
      <p:sp>
        <p:nvSpPr>
          <p:cNvPr id="21" name="Callout: Right Arrow 20">
            <a:extLst>
              <a:ext uri="{FF2B5EF4-FFF2-40B4-BE49-F238E27FC236}">
                <a16:creationId xmlns:a16="http://schemas.microsoft.com/office/drawing/2014/main" id="{706BC9F2-BC7E-4A12-9194-F78F09ED466A}"/>
              </a:ext>
            </a:extLst>
          </p:cNvPr>
          <p:cNvSpPr/>
          <p:nvPr/>
        </p:nvSpPr>
        <p:spPr>
          <a:xfrm>
            <a:off x="3113046" y="1314638"/>
            <a:ext cx="1368968" cy="480372"/>
          </a:xfrm>
          <a:prstGeom prst="rightArrowCallou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00" b="1" u="sng" dirty="0">
                <a:solidFill>
                  <a:schemeClr val="tx1"/>
                </a:solidFill>
              </a:rPr>
              <a:t>Employee Name: </a:t>
            </a:r>
            <a:r>
              <a:rPr lang="en-GB" sz="700" dirty="0">
                <a:solidFill>
                  <a:schemeClr val="tx1"/>
                </a:solidFill>
              </a:rPr>
              <a:t>Your full name will appear in this box</a:t>
            </a:r>
          </a:p>
        </p:txBody>
      </p:sp>
      <p:sp>
        <p:nvSpPr>
          <p:cNvPr id="22" name="Callout: Right Arrow 21">
            <a:extLst>
              <a:ext uri="{FF2B5EF4-FFF2-40B4-BE49-F238E27FC236}">
                <a16:creationId xmlns:a16="http://schemas.microsoft.com/office/drawing/2014/main" id="{3FBA6DA0-CE92-438D-810C-5EE89770EACE}"/>
              </a:ext>
            </a:extLst>
          </p:cNvPr>
          <p:cNvSpPr/>
          <p:nvPr/>
        </p:nvSpPr>
        <p:spPr>
          <a:xfrm>
            <a:off x="2766264" y="1894485"/>
            <a:ext cx="1715750" cy="777540"/>
          </a:xfrm>
          <a:prstGeom prst="rightArrowCallou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00" b="1" u="sng" dirty="0">
                <a:solidFill>
                  <a:schemeClr val="tx1"/>
                </a:solidFill>
              </a:rPr>
              <a:t>Payment / Earnings</a:t>
            </a:r>
            <a:r>
              <a:rPr lang="en-GB" sz="700" dirty="0">
                <a:solidFill>
                  <a:schemeClr val="tx1"/>
                </a:solidFill>
              </a:rPr>
              <a:t>: This is your salary before any deductions. Weekly paid Nandocas will have location, hourly rate and number of hours worked.</a:t>
            </a: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9C200D46-A91B-41F9-910C-907D22D2C34B}"/>
              </a:ext>
            </a:extLst>
          </p:cNvPr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236"/>
          <a:stretch/>
        </p:blipFill>
        <p:spPr bwMode="auto">
          <a:xfrm>
            <a:off x="4482014" y="960285"/>
            <a:ext cx="3652167" cy="4183215"/>
          </a:xfrm>
          <a:prstGeom prst="rect">
            <a:avLst/>
          </a:prstGeom>
          <a:noFill/>
          <a:ln>
            <a:noFill/>
          </a:ln>
        </p:spPr>
      </p:pic>
      <p:sp>
        <p:nvSpPr>
          <p:cNvPr id="29" name="Callout: Down Arrow 28">
            <a:extLst>
              <a:ext uri="{FF2B5EF4-FFF2-40B4-BE49-F238E27FC236}">
                <a16:creationId xmlns:a16="http://schemas.microsoft.com/office/drawing/2014/main" id="{098645E6-92CE-4303-A172-F6E3B0EECFBF}"/>
              </a:ext>
            </a:extLst>
          </p:cNvPr>
          <p:cNvSpPr/>
          <p:nvPr/>
        </p:nvSpPr>
        <p:spPr>
          <a:xfrm>
            <a:off x="6097880" y="637680"/>
            <a:ext cx="820107" cy="1377424"/>
          </a:xfrm>
          <a:prstGeom prst="downArrowCallout">
            <a:avLst>
              <a:gd name="adj1" fmla="val 15935"/>
              <a:gd name="adj2" fmla="val 25000"/>
              <a:gd name="adj3" fmla="val 26813"/>
              <a:gd name="adj4" fmla="val 64977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00" b="1" u="sng" dirty="0">
                <a:solidFill>
                  <a:schemeClr val="tx1"/>
                </a:solidFill>
              </a:rPr>
              <a:t>Deductions</a:t>
            </a:r>
            <a:r>
              <a:rPr lang="en-GB" sz="700" dirty="0">
                <a:solidFill>
                  <a:schemeClr val="tx1"/>
                </a:solidFill>
              </a:rPr>
              <a:t>- this will be deductions from your salary. I.E ‘Nandos Pension’, Student Loan &amp; National Insurance </a:t>
            </a:r>
          </a:p>
        </p:txBody>
      </p:sp>
      <p:sp>
        <p:nvSpPr>
          <p:cNvPr id="30" name="Callout: Left Arrow 29">
            <a:extLst>
              <a:ext uri="{FF2B5EF4-FFF2-40B4-BE49-F238E27FC236}">
                <a16:creationId xmlns:a16="http://schemas.microsoft.com/office/drawing/2014/main" id="{2B07AE70-13CA-41A7-BFBB-1EC1918BCBDA}"/>
              </a:ext>
            </a:extLst>
          </p:cNvPr>
          <p:cNvSpPr/>
          <p:nvPr/>
        </p:nvSpPr>
        <p:spPr>
          <a:xfrm>
            <a:off x="7903650" y="1628535"/>
            <a:ext cx="1190246" cy="463924"/>
          </a:xfrm>
          <a:prstGeom prst="leftArrowCallou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b="1" u="sng" dirty="0">
                <a:solidFill>
                  <a:schemeClr val="tx1"/>
                </a:solidFill>
              </a:rPr>
              <a:t>Your National Insurance Number</a:t>
            </a:r>
          </a:p>
        </p:txBody>
      </p:sp>
      <p:sp>
        <p:nvSpPr>
          <p:cNvPr id="31" name="Callout: Left Arrow 30">
            <a:extLst>
              <a:ext uri="{FF2B5EF4-FFF2-40B4-BE49-F238E27FC236}">
                <a16:creationId xmlns:a16="http://schemas.microsoft.com/office/drawing/2014/main" id="{563349BA-B15F-4D8E-B3BA-B53773EF23CC}"/>
              </a:ext>
            </a:extLst>
          </p:cNvPr>
          <p:cNvSpPr/>
          <p:nvPr/>
        </p:nvSpPr>
        <p:spPr>
          <a:xfrm>
            <a:off x="7903650" y="4259285"/>
            <a:ext cx="1190246" cy="662120"/>
          </a:xfrm>
          <a:prstGeom prst="leftArrowCallou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00" b="1" u="sng" dirty="0">
                <a:solidFill>
                  <a:schemeClr val="tx1"/>
                </a:solidFill>
              </a:rPr>
              <a:t>Net Pay/Amount: </a:t>
            </a:r>
            <a:r>
              <a:rPr lang="en-GB" sz="700" dirty="0">
                <a:solidFill>
                  <a:schemeClr val="tx1"/>
                </a:solidFill>
              </a:rPr>
              <a:t>this will be the amount paid into your bank account</a:t>
            </a:r>
            <a:endParaRPr lang="en-GB" sz="700" b="1" u="sng" dirty="0">
              <a:solidFill>
                <a:schemeClr val="tx1"/>
              </a:solidFill>
            </a:endParaRPr>
          </a:p>
        </p:txBody>
      </p:sp>
      <p:sp>
        <p:nvSpPr>
          <p:cNvPr id="32" name="Speech Bubble: Oval 31">
            <a:extLst>
              <a:ext uri="{FF2B5EF4-FFF2-40B4-BE49-F238E27FC236}">
                <a16:creationId xmlns:a16="http://schemas.microsoft.com/office/drawing/2014/main" id="{FFE07E39-4935-405F-8024-1B96D96305D5}"/>
              </a:ext>
            </a:extLst>
          </p:cNvPr>
          <p:cNvSpPr/>
          <p:nvPr/>
        </p:nvSpPr>
        <p:spPr>
          <a:xfrm>
            <a:off x="517712" y="2400300"/>
            <a:ext cx="1674159" cy="2117146"/>
          </a:xfrm>
          <a:prstGeom prst="wedgeEllipseCallout">
            <a:avLst>
              <a:gd name="adj1" fmla="val -46587"/>
              <a:gd name="adj2" fmla="val 43529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50" dirty="0">
              <a:solidFill>
                <a:schemeClr val="tx1"/>
              </a:solidFill>
              <a:latin typeface="Nandos Hand Alt" panose="02040503050400000004" pitchFamily="18" charset="0"/>
            </a:endParaRPr>
          </a:p>
          <a:p>
            <a:pPr algn="ctr"/>
            <a:endParaRPr lang="en-GB" sz="1050" dirty="0">
              <a:solidFill>
                <a:schemeClr val="tx1"/>
              </a:solidFill>
              <a:latin typeface="Nandos Hand Alt" panose="02040503050400000004" pitchFamily="18" charset="0"/>
            </a:endParaRPr>
          </a:p>
          <a:p>
            <a:pPr algn="ctr"/>
            <a:r>
              <a:rPr lang="en-GB" sz="1050" dirty="0">
                <a:solidFill>
                  <a:schemeClr val="tx1"/>
                </a:solidFill>
                <a:latin typeface="Nandos Hand Alt" panose="02040503050400000004" pitchFamily="18" charset="0"/>
              </a:rPr>
              <a:t>These are the payslips you are used to seeing. </a:t>
            </a:r>
          </a:p>
          <a:p>
            <a:pPr algn="ctr"/>
            <a:r>
              <a:rPr lang="en-GB" sz="1050" dirty="0">
                <a:solidFill>
                  <a:schemeClr val="tx1"/>
                </a:solidFill>
                <a:latin typeface="Nandos Hand Alt" panose="02040503050400000004" pitchFamily="18" charset="0"/>
              </a:rPr>
              <a:t>All the information you see on here is also on your new payslip.</a:t>
            </a:r>
          </a:p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565331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21194588">
            <a:off x="-339938" y="91777"/>
            <a:ext cx="6654278" cy="1102519"/>
          </a:xfrm>
        </p:spPr>
        <p:txBody>
          <a:bodyPr>
            <a:normAutofit/>
          </a:bodyPr>
          <a:lstStyle/>
          <a:p>
            <a:r>
              <a:rPr lang="en-GB" u="sng" dirty="0"/>
              <a:t>Out with the old and in with the new</a:t>
            </a:r>
            <a:br>
              <a:rPr lang="en-GB" dirty="0"/>
            </a:br>
            <a:r>
              <a:rPr lang="en-GB" sz="2400" dirty="0"/>
              <a:t>Information about your NEW Workday payslip</a:t>
            </a:r>
            <a:endParaRPr lang="en-GB" dirty="0"/>
          </a:p>
        </p:txBody>
      </p:sp>
      <p:sp>
        <p:nvSpPr>
          <p:cNvPr id="8" name="Speech Bubble: Oval 7">
            <a:extLst>
              <a:ext uri="{FF2B5EF4-FFF2-40B4-BE49-F238E27FC236}">
                <a16:creationId xmlns:a16="http://schemas.microsoft.com/office/drawing/2014/main" id="{C3A853BD-71E2-4E94-8C25-8829C82B427A}"/>
              </a:ext>
            </a:extLst>
          </p:cNvPr>
          <p:cNvSpPr/>
          <p:nvPr/>
        </p:nvSpPr>
        <p:spPr>
          <a:xfrm>
            <a:off x="517712" y="2400300"/>
            <a:ext cx="1674159" cy="2117146"/>
          </a:xfrm>
          <a:prstGeom prst="wedgeEllipseCallout">
            <a:avLst>
              <a:gd name="adj1" fmla="val -46587"/>
              <a:gd name="adj2" fmla="val 43529"/>
            </a:avLst>
          </a:prstGeom>
          <a:solidFill>
            <a:srgbClr val="DDE89A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50" dirty="0">
              <a:latin typeface="Nandos Hand Alt" panose="02040503050400000004" pitchFamily="18" charset="0"/>
            </a:endParaRPr>
          </a:p>
          <a:p>
            <a:pPr algn="ctr"/>
            <a:endParaRPr lang="en-GB" sz="1050" dirty="0">
              <a:solidFill>
                <a:schemeClr val="tx1"/>
              </a:solidFill>
              <a:latin typeface="Nandos Hand Alt" panose="02040503050400000004" pitchFamily="18" charset="0"/>
            </a:endParaRPr>
          </a:p>
          <a:p>
            <a:pPr algn="ctr"/>
            <a:r>
              <a:rPr lang="en-GB" sz="1050" dirty="0">
                <a:solidFill>
                  <a:schemeClr val="tx1"/>
                </a:solidFill>
                <a:latin typeface="Nandos Hand Alt" panose="02040503050400000004" pitchFamily="18" charset="0"/>
              </a:rPr>
              <a:t>Your new Workday Payslip looks a little different. </a:t>
            </a:r>
          </a:p>
          <a:p>
            <a:pPr algn="ctr"/>
            <a:r>
              <a:rPr lang="en-GB" sz="1050" dirty="0">
                <a:solidFill>
                  <a:schemeClr val="tx1"/>
                </a:solidFill>
                <a:latin typeface="Nandos Hand Alt" panose="02040503050400000004" pitchFamily="18" charset="0"/>
              </a:rPr>
              <a:t>Nothing to worry about here are all the things you need to know.</a:t>
            </a:r>
          </a:p>
          <a:p>
            <a:pPr algn="ctr"/>
            <a:endParaRPr lang="en-GB" dirty="0"/>
          </a:p>
        </p:txBody>
      </p:sp>
      <p:pic>
        <p:nvPicPr>
          <p:cNvPr id="10" name="Picture 9" descr="A picture containing drawing&#10;&#10;Description automatically generated">
            <a:extLst>
              <a:ext uri="{FF2B5EF4-FFF2-40B4-BE49-F238E27FC236}">
                <a16:creationId xmlns:a16="http://schemas.microsoft.com/office/drawing/2014/main" id="{0F945C2F-FAB7-4CC4-808C-FC77593F653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7105" r="40706" b="29156"/>
          <a:stretch/>
        </p:blipFill>
        <p:spPr>
          <a:xfrm>
            <a:off x="50104" y="3946712"/>
            <a:ext cx="685074" cy="1109737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F73BAA09-5C10-4F6A-B83F-EE83787AAA8B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8711" y="995274"/>
            <a:ext cx="5095185" cy="3542828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Callout: Right Arrow 20">
            <a:extLst>
              <a:ext uri="{FF2B5EF4-FFF2-40B4-BE49-F238E27FC236}">
                <a16:creationId xmlns:a16="http://schemas.microsoft.com/office/drawing/2014/main" id="{706BC9F2-BC7E-4A12-9194-F78F09ED466A}"/>
              </a:ext>
            </a:extLst>
          </p:cNvPr>
          <p:cNvSpPr/>
          <p:nvPr/>
        </p:nvSpPr>
        <p:spPr>
          <a:xfrm>
            <a:off x="2627008" y="1500355"/>
            <a:ext cx="1368968" cy="480372"/>
          </a:xfrm>
          <a:prstGeom prst="rightArrowCallout">
            <a:avLst/>
          </a:prstGeom>
          <a:solidFill>
            <a:srgbClr val="DDE89A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00" b="1" u="sng" dirty="0">
                <a:solidFill>
                  <a:schemeClr val="tx1"/>
                </a:solidFill>
              </a:rPr>
              <a:t>Employee Name: </a:t>
            </a:r>
            <a:r>
              <a:rPr lang="en-GB" sz="700" dirty="0">
                <a:solidFill>
                  <a:schemeClr val="tx1"/>
                </a:solidFill>
              </a:rPr>
              <a:t>Your full name will appear in this box</a:t>
            </a:r>
          </a:p>
        </p:txBody>
      </p:sp>
      <p:sp>
        <p:nvSpPr>
          <p:cNvPr id="22" name="Callout: Right Arrow 21">
            <a:extLst>
              <a:ext uri="{FF2B5EF4-FFF2-40B4-BE49-F238E27FC236}">
                <a16:creationId xmlns:a16="http://schemas.microsoft.com/office/drawing/2014/main" id="{3FBA6DA0-CE92-438D-810C-5EE89770EACE}"/>
              </a:ext>
            </a:extLst>
          </p:cNvPr>
          <p:cNvSpPr/>
          <p:nvPr/>
        </p:nvSpPr>
        <p:spPr>
          <a:xfrm>
            <a:off x="2280226" y="2120929"/>
            <a:ext cx="1715750" cy="777540"/>
          </a:xfrm>
          <a:prstGeom prst="rightArrowCallout">
            <a:avLst/>
          </a:prstGeom>
          <a:solidFill>
            <a:srgbClr val="DDE89A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00" b="1" u="sng" dirty="0">
                <a:solidFill>
                  <a:schemeClr val="tx1"/>
                </a:solidFill>
              </a:rPr>
              <a:t>Payment / Earnings</a:t>
            </a:r>
            <a:r>
              <a:rPr lang="en-GB" sz="700" dirty="0">
                <a:solidFill>
                  <a:schemeClr val="tx1"/>
                </a:solidFill>
              </a:rPr>
              <a:t>: This is your salary before any deductions. Weekly paid Nandocas will have location, hourly rate and number of hours worked.</a:t>
            </a:r>
          </a:p>
        </p:txBody>
      </p:sp>
      <p:sp>
        <p:nvSpPr>
          <p:cNvPr id="23" name="Callout: Right Arrow 22">
            <a:extLst>
              <a:ext uri="{FF2B5EF4-FFF2-40B4-BE49-F238E27FC236}">
                <a16:creationId xmlns:a16="http://schemas.microsoft.com/office/drawing/2014/main" id="{1C77073C-51B3-4616-B920-79C9BB70C541}"/>
              </a:ext>
            </a:extLst>
          </p:cNvPr>
          <p:cNvSpPr/>
          <p:nvPr/>
        </p:nvSpPr>
        <p:spPr>
          <a:xfrm>
            <a:off x="2659479" y="2961541"/>
            <a:ext cx="1309711" cy="777540"/>
          </a:xfrm>
          <a:prstGeom prst="rightArrowCallout">
            <a:avLst/>
          </a:prstGeom>
          <a:solidFill>
            <a:srgbClr val="DDE89A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00" b="1" u="sng" dirty="0">
                <a:solidFill>
                  <a:schemeClr val="tx1"/>
                </a:solidFill>
              </a:rPr>
              <a:t>Deductions</a:t>
            </a:r>
            <a:r>
              <a:rPr lang="en-GB" sz="700" dirty="0">
                <a:solidFill>
                  <a:schemeClr val="tx1"/>
                </a:solidFill>
              </a:rPr>
              <a:t>- this will be deductions from your salary. I.E ‘Nandos Pension’, Student Loan &amp; National Insurance </a:t>
            </a:r>
          </a:p>
        </p:txBody>
      </p:sp>
      <p:sp>
        <p:nvSpPr>
          <p:cNvPr id="24" name="Callout: Right Arrow 23">
            <a:extLst>
              <a:ext uri="{FF2B5EF4-FFF2-40B4-BE49-F238E27FC236}">
                <a16:creationId xmlns:a16="http://schemas.microsoft.com/office/drawing/2014/main" id="{C9C84C41-6200-4E71-82C5-5FD112BF497F}"/>
              </a:ext>
            </a:extLst>
          </p:cNvPr>
          <p:cNvSpPr/>
          <p:nvPr/>
        </p:nvSpPr>
        <p:spPr>
          <a:xfrm>
            <a:off x="2689000" y="3878108"/>
            <a:ext cx="1309711" cy="333932"/>
          </a:xfrm>
          <a:prstGeom prst="rightArrowCallout">
            <a:avLst/>
          </a:prstGeom>
          <a:solidFill>
            <a:srgbClr val="DDE89A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00" b="1" u="sng" dirty="0">
                <a:solidFill>
                  <a:schemeClr val="tx1"/>
                </a:solidFill>
              </a:rPr>
              <a:t>Your National Insurance Number</a:t>
            </a:r>
          </a:p>
        </p:txBody>
      </p:sp>
      <p:sp>
        <p:nvSpPr>
          <p:cNvPr id="25" name="Callout: Right Arrow 24">
            <a:extLst>
              <a:ext uri="{FF2B5EF4-FFF2-40B4-BE49-F238E27FC236}">
                <a16:creationId xmlns:a16="http://schemas.microsoft.com/office/drawing/2014/main" id="{8ABB0EB4-F39A-4AAF-B5ED-E1196BA30080}"/>
              </a:ext>
            </a:extLst>
          </p:cNvPr>
          <p:cNvSpPr/>
          <p:nvPr/>
        </p:nvSpPr>
        <p:spPr>
          <a:xfrm rot="20655191">
            <a:off x="7111398" y="4489013"/>
            <a:ext cx="1536313" cy="452308"/>
          </a:xfrm>
          <a:prstGeom prst="rightArrowCallout">
            <a:avLst>
              <a:gd name="adj1" fmla="val 25000"/>
              <a:gd name="adj2" fmla="val 26486"/>
              <a:gd name="adj3" fmla="val 30946"/>
              <a:gd name="adj4" fmla="val 64977"/>
            </a:avLst>
          </a:prstGeom>
          <a:solidFill>
            <a:srgbClr val="DDE89A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00" b="1" u="sng" dirty="0">
                <a:solidFill>
                  <a:schemeClr val="tx1"/>
                </a:solidFill>
              </a:rPr>
              <a:t>Net Pay/Amount: </a:t>
            </a:r>
            <a:r>
              <a:rPr lang="en-GB" sz="700" dirty="0">
                <a:solidFill>
                  <a:schemeClr val="tx1"/>
                </a:solidFill>
              </a:rPr>
              <a:t>this will be the amount paid into your bank account</a:t>
            </a:r>
            <a:endParaRPr lang="en-GB" sz="700" b="1" u="sng" dirty="0">
              <a:solidFill>
                <a:schemeClr val="tx1"/>
              </a:solidFill>
            </a:endParaRPr>
          </a:p>
        </p:txBody>
      </p:sp>
      <p:sp>
        <p:nvSpPr>
          <p:cNvPr id="27" name="Callout: Left Arrow 26">
            <a:extLst>
              <a:ext uri="{FF2B5EF4-FFF2-40B4-BE49-F238E27FC236}">
                <a16:creationId xmlns:a16="http://schemas.microsoft.com/office/drawing/2014/main" id="{5473ADA9-2600-4F6D-A73E-A9DE1027443F}"/>
              </a:ext>
            </a:extLst>
          </p:cNvPr>
          <p:cNvSpPr/>
          <p:nvPr/>
        </p:nvSpPr>
        <p:spPr>
          <a:xfrm rot="19823766">
            <a:off x="7296412" y="972757"/>
            <a:ext cx="1190246" cy="463924"/>
          </a:xfrm>
          <a:prstGeom prst="leftArrowCallout">
            <a:avLst/>
          </a:prstGeom>
          <a:solidFill>
            <a:srgbClr val="DDE89A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b="1" u="sng" dirty="0">
                <a:solidFill>
                  <a:schemeClr val="tx1"/>
                </a:solidFill>
              </a:rPr>
              <a:t>Address</a:t>
            </a:r>
          </a:p>
        </p:txBody>
      </p:sp>
    </p:spTree>
    <p:extLst>
      <p:ext uri="{BB962C8B-B14F-4D97-AF65-F5344CB8AC3E}">
        <p14:creationId xmlns:p14="http://schemas.microsoft.com/office/powerpoint/2010/main" val="1110220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1844</TotalTime>
  <Words>235</Words>
  <Application>Microsoft Office PowerPoint</Application>
  <PresentationFormat>On-screen Show (16:9)</PresentationFormat>
  <Paragraphs>21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Nandos Hand Alt</vt:lpstr>
      <vt:lpstr>Nandos Hand Alt Regular</vt:lpstr>
      <vt:lpstr>Office Theme</vt:lpstr>
      <vt:lpstr>Out with the OLD and in with the NEW Information about your old Payslip </vt:lpstr>
      <vt:lpstr>Out with the old and in with the new Information about your NEW Workday payslip</vt:lpstr>
    </vt:vector>
  </TitlesOfParts>
  <Company>SG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SG SG</dc:creator>
  <cp:lastModifiedBy>Aimee Kitson</cp:lastModifiedBy>
  <cp:revision>27</cp:revision>
  <dcterms:created xsi:type="dcterms:W3CDTF">2017-05-23T10:34:24Z</dcterms:created>
  <dcterms:modified xsi:type="dcterms:W3CDTF">2020-05-12T11:31:31Z</dcterms:modified>
</cp:coreProperties>
</file>